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327" r:id="rId5"/>
    <p:sldId id="278" r:id="rId6"/>
    <p:sldId id="337" r:id="rId7"/>
    <p:sldId id="349" r:id="rId8"/>
    <p:sldId id="339" r:id="rId9"/>
    <p:sldId id="340" r:id="rId10"/>
    <p:sldId id="341" r:id="rId11"/>
    <p:sldId id="342" r:id="rId12"/>
    <p:sldId id="343" r:id="rId13"/>
    <p:sldId id="344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6" d="100"/>
          <a:sy n="76" d="100"/>
        </p:scale>
        <p:origin x="-222" y="-9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8063" y="747961"/>
            <a:ext cx="8208912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小马虎在读一个三位小数时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把小数点弄丢了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读成了三十万零三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原来的小数是多少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先写出这个小数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再读出来。</a:t>
            </a:r>
          </a:p>
        </p:txBody>
      </p:sp>
      <p:sp>
        <p:nvSpPr>
          <p:cNvPr id="6" name="矩形 5"/>
          <p:cNvSpPr/>
          <p:nvPr/>
        </p:nvSpPr>
        <p:spPr>
          <a:xfrm>
            <a:off x="2500298" y="2571750"/>
            <a:ext cx="185991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300.003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67744" y="3250571"/>
            <a:ext cx="36615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三百点零零三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2910" y="642924"/>
            <a:ext cx="820891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0,0,3,6,5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这五个数字按下面要求写出小数。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每个数字都用上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且只能用一次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写出一个即可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所有的零都不读。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读一个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的一位小数。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读两个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的三位小数。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643042" y="4143386"/>
            <a:ext cx="26432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43372" y="1928808"/>
            <a:ext cx="162877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300.65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43438" y="2571750"/>
            <a:ext cx="162877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3005.6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14876" y="3214692"/>
            <a:ext cx="162877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35.006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000100" y="500048"/>
            <a:ext cx="67151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一个三位小数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整数部分是最小的两位数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小数部分各数位上的数字之和是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满足要求的小数共有多少个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6" name="矩形 15"/>
          <p:cNvSpPr/>
          <p:nvPr/>
        </p:nvSpPr>
        <p:spPr>
          <a:xfrm>
            <a:off x="1071538" y="2428874"/>
            <a:ext cx="7072362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10.003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10.030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10.300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10.012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10.021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10.102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10.120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10.210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10.201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10.111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满足要求的小数共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 小数的意义和读写法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小数的读法和写法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428610"/>
            <a:ext cx="7501022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928662" y="1214428"/>
          <a:ext cx="7014825" cy="3840480"/>
        </p:xfrm>
        <a:graphic>
          <a:graphicData uri="http://schemas.openxmlformats.org/drawingml/2006/table">
            <a:tbl>
              <a:tblPr/>
              <a:tblGrid>
                <a:gridCol w="460375"/>
                <a:gridCol w="393700"/>
                <a:gridCol w="460375"/>
                <a:gridCol w="540000"/>
                <a:gridCol w="460375"/>
                <a:gridCol w="540000"/>
                <a:gridCol w="460375"/>
                <a:gridCol w="540000"/>
                <a:gridCol w="460375"/>
                <a:gridCol w="540000"/>
                <a:gridCol w="460375"/>
                <a:gridCol w="540000"/>
                <a:gridCol w="460375"/>
                <a:gridCol w="6985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整数部分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亿级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位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千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亿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十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亿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千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百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十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千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十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计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数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单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位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千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亿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十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亿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亿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千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十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一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2214546" y="2000246"/>
            <a:ext cx="7143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fontAlgn="auto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fontAlgn="auto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</a:p>
        </p:txBody>
      </p:sp>
      <p:sp>
        <p:nvSpPr>
          <p:cNvPr id="8" name="矩形 7"/>
          <p:cNvSpPr/>
          <p:nvPr/>
        </p:nvSpPr>
        <p:spPr>
          <a:xfrm>
            <a:off x="2285984" y="3760783"/>
            <a:ext cx="7143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fontAlgn="auto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86116" y="2260585"/>
            <a:ext cx="7143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fontAlgn="auto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6280" y="3689345"/>
            <a:ext cx="7143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fontAlgn="auto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86380" y="3905918"/>
            <a:ext cx="7143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86512" y="2189147"/>
            <a:ext cx="7143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fontAlgn="auto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</a:p>
        </p:txBody>
      </p:sp>
      <p:sp>
        <p:nvSpPr>
          <p:cNvPr id="13" name="矩形 12"/>
          <p:cNvSpPr/>
          <p:nvPr/>
        </p:nvSpPr>
        <p:spPr>
          <a:xfrm>
            <a:off x="6215074" y="3977356"/>
            <a:ext cx="7143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51520" y="915566"/>
            <a:ext cx="871543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5.2+4.7=          8.1+0.8=         5.4+3.4=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0.4+1.2=          7.8+6.1=         0.2+0.3= 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1.8+2.3=          3+2.9=            10.7+5=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3.7+0=             0.9+1.7=          0.6+0.4=</a:t>
            </a:r>
          </a:p>
        </p:txBody>
      </p:sp>
      <p:sp>
        <p:nvSpPr>
          <p:cNvPr id="29" name="矩形 28"/>
          <p:cNvSpPr/>
          <p:nvPr/>
        </p:nvSpPr>
        <p:spPr>
          <a:xfrm>
            <a:off x="1885866" y="915977"/>
            <a:ext cx="79208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9.9</a:t>
            </a:r>
          </a:p>
        </p:txBody>
      </p:sp>
      <p:sp>
        <p:nvSpPr>
          <p:cNvPr id="30" name="矩形 29"/>
          <p:cNvSpPr/>
          <p:nvPr/>
        </p:nvSpPr>
        <p:spPr>
          <a:xfrm>
            <a:off x="4571683" y="915977"/>
            <a:ext cx="86409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8.9</a:t>
            </a:r>
          </a:p>
        </p:txBody>
      </p:sp>
      <p:sp>
        <p:nvSpPr>
          <p:cNvPr id="31" name="矩形 30"/>
          <p:cNvSpPr/>
          <p:nvPr/>
        </p:nvSpPr>
        <p:spPr>
          <a:xfrm>
            <a:off x="7092280" y="915566"/>
            <a:ext cx="86409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8.8</a:t>
            </a:r>
          </a:p>
        </p:txBody>
      </p:sp>
      <p:sp>
        <p:nvSpPr>
          <p:cNvPr id="32" name="矩形 31"/>
          <p:cNvSpPr/>
          <p:nvPr/>
        </p:nvSpPr>
        <p:spPr>
          <a:xfrm>
            <a:off x="1885700" y="1563683"/>
            <a:ext cx="115212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</a:t>
            </a:r>
          </a:p>
        </p:txBody>
      </p:sp>
      <p:sp>
        <p:nvSpPr>
          <p:cNvPr id="33" name="矩形 32"/>
          <p:cNvSpPr/>
          <p:nvPr/>
        </p:nvSpPr>
        <p:spPr>
          <a:xfrm>
            <a:off x="4464367" y="1563633"/>
            <a:ext cx="108012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13.9</a:t>
            </a:r>
          </a:p>
        </p:txBody>
      </p:sp>
      <p:sp>
        <p:nvSpPr>
          <p:cNvPr id="34" name="矩形 33"/>
          <p:cNvSpPr/>
          <p:nvPr/>
        </p:nvSpPr>
        <p:spPr>
          <a:xfrm>
            <a:off x="7038993" y="1581413"/>
            <a:ext cx="93610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</a:p>
        </p:txBody>
      </p:sp>
      <p:sp>
        <p:nvSpPr>
          <p:cNvPr id="35" name="矩形 34"/>
          <p:cNvSpPr/>
          <p:nvPr/>
        </p:nvSpPr>
        <p:spPr>
          <a:xfrm>
            <a:off x="1925320" y="2203450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4.1</a:t>
            </a:r>
          </a:p>
        </p:txBody>
      </p:sp>
      <p:sp>
        <p:nvSpPr>
          <p:cNvPr id="36" name="矩形 35"/>
          <p:cNvSpPr/>
          <p:nvPr/>
        </p:nvSpPr>
        <p:spPr>
          <a:xfrm>
            <a:off x="4391985" y="2202939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5.9</a:t>
            </a:r>
          </a:p>
        </p:txBody>
      </p:sp>
      <p:sp>
        <p:nvSpPr>
          <p:cNvPr id="37" name="矩形 36"/>
          <p:cNvSpPr/>
          <p:nvPr/>
        </p:nvSpPr>
        <p:spPr>
          <a:xfrm>
            <a:off x="7012630" y="220357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15.7</a:t>
            </a:r>
          </a:p>
        </p:txBody>
      </p:sp>
      <p:sp>
        <p:nvSpPr>
          <p:cNvPr id="38" name="矩形 37"/>
          <p:cNvSpPr/>
          <p:nvPr/>
        </p:nvSpPr>
        <p:spPr>
          <a:xfrm>
            <a:off x="1931035" y="2854960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3.7</a:t>
            </a:r>
          </a:p>
        </p:txBody>
      </p:sp>
      <p:sp>
        <p:nvSpPr>
          <p:cNvPr id="39" name="矩形 38"/>
          <p:cNvSpPr/>
          <p:nvPr/>
        </p:nvSpPr>
        <p:spPr>
          <a:xfrm>
            <a:off x="4541210" y="2854449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2.6</a:t>
            </a:r>
          </a:p>
        </p:txBody>
      </p:sp>
      <p:sp>
        <p:nvSpPr>
          <p:cNvPr id="40" name="矩形 39"/>
          <p:cNvSpPr/>
          <p:nvPr/>
        </p:nvSpPr>
        <p:spPr>
          <a:xfrm>
            <a:off x="7305365" y="285508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14045" y="928676"/>
            <a:ext cx="741434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(1)4.57是由(        )个1,(       )个0.1和(        )个0.01组成的。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(2)由4个十,3个一,5个0.1,2个0.01组成的数是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)。</a:t>
            </a:r>
          </a:p>
        </p:txBody>
      </p:sp>
      <p:sp>
        <p:nvSpPr>
          <p:cNvPr id="18" name="矩形 17"/>
          <p:cNvSpPr/>
          <p:nvPr/>
        </p:nvSpPr>
        <p:spPr>
          <a:xfrm>
            <a:off x="2896235" y="1610360"/>
            <a:ext cx="63373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  <p:sp>
        <p:nvSpPr>
          <p:cNvPr id="19" name="矩形 18"/>
          <p:cNvSpPr/>
          <p:nvPr/>
        </p:nvSpPr>
        <p:spPr>
          <a:xfrm>
            <a:off x="4577080" y="1610360"/>
            <a:ext cx="63373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20" name="矩形 19"/>
          <p:cNvSpPr/>
          <p:nvPr/>
        </p:nvSpPr>
        <p:spPr>
          <a:xfrm>
            <a:off x="6871335" y="1610360"/>
            <a:ext cx="63373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</p:txBody>
      </p:sp>
      <p:sp>
        <p:nvSpPr>
          <p:cNvPr id="21" name="矩形 20"/>
          <p:cNvSpPr/>
          <p:nvPr/>
        </p:nvSpPr>
        <p:spPr>
          <a:xfrm>
            <a:off x="857250" y="3549650"/>
            <a:ext cx="121920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43.52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57158" y="526852"/>
            <a:ext cx="850109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(3)3.46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中的“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“4”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“6”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小数的整数部分的最低位是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小数部分的最高位是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它们之间的进率是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8" name="矩形 17"/>
          <p:cNvSpPr/>
          <p:nvPr/>
        </p:nvSpPr>
        <p:spPr>
          <a:xfrm>
            <a:off x="4071934" y="1142990"/>
            <a:ext cx="63373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286644" y="1142990"/>
            <a:ext cx="63373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28794" y="1785932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14942" y="1785932"/>
            <a:ext cx="23574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十分之一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28794" y="2476028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百分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4942" y="2476028"/>
            <a:ext cx="23574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百分之一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00694" y="3143254"/>
            <a:ext cx="63373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3108" y="3714758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67228" y="3714758"/>
            <a:ext cx="63373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85720" y="531542"/>
            <a:ext cx="820891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读出下面横线上的小数。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北京故宫的太和殿高</a:t>
            </a:r>
            <a:r>
              <a:rPr lang="en-US" altLang="zh-CN" sz="2800" u="sng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35.05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   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地球赤道的周长约是</a:t>
            </a:r>
            <a:r>
              <a:rPr lang="en-US" altLang="zh-CN" sz="2800" u="sng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40075.7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km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读作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        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4348" y="1834515"/>
            <a:ext cx="295529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三十五点零五</a:t>
            </a:r>
          </a:p>
        </p:txBody>
      </p:sp>
      <p:sp>
        <p:nvSpPr>
          <p:cNvPr id="13" name="矩形 12"/>
          <p:cNvSpPr/>
          <p:nvPr/>
        </p:nvSpPr>
        <p:spPr>
          <a:xfrm>
            <a:off x="507994" y="3120399"/>
            <a:ext cx="320675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四万零七十五点七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43268" y="771808"/>
            <a:ext cx="8208912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3.写出下面小数。</a:t>
            </a:r>
          </a:p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二百点三二    零点六八      五点七      一百点零五</a:t>
            </a:r>
          </a:p>
          <a:p>
            <a:pPr algn="l">
              <a:lnSpc>
                <a:spcPct val="150000"/>
              </a:lnSpc>
            </a:pP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零点零六一     六十三点零零五</a:t>
            </a:r>
          </a:p>
        </p:txBody>
      </p:sp>
      <p:sp>
        <p:nvSpPr>
          <p:cNvPr id="7" name="矩形 6"/>
          <p:cNvSpPr/>
          <p:nvPr/>
        </p:nvSpPr>
        <p:spPr>
          <a:xfrm>
            <a:off x="602615" y="2055495"/>
            <a:ext cx="194945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200.32</a:t>
            </a:r>
          </a:p>
        </p:txBody>
      </p:sp>
      <p:sp>
        <p:nvSpPr>
          <p:cNvPr id="9" name="矩形 8"/>
          <p:cNvSpPr/>
          <p:nvPr/>
        </p:nvSpPr>
        <p:spPr>
          <a:xfrm>
            <a:off x="2950210" y="2055495"/>
            <a:ext cx="185991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0.68</a:t>
            </a:r>
          </a:p>
        </p:txBody>
      </p:sp>
      <p:sp>
        <p:nvSpPr>
          <p:cNvPr id="10" name="矩形 9"/>
          <p:cNvSpPr/>
          <p:nvPr/>
        </p:nvSpPr>
        <p:spPr>
          <a:xfrm>
            <a:off x="4810125" y="2055495"/>
            <a:ext cx="131953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5.7</a:t>
            </a:r>
          </a:p>
        </p:txBody>
      </p:sp>
      <p:sp>
        <p:nvSpPr>
          <p:cNvPr id="11" name="矩形 10"/>
          <p:cNvSpPr/>
          <p:nvPr/>
        </p:nvSpPr>
        <p:spPr>
          <a:xfrm>
            <a:off x="6692265" y="2055495"/>
            <a:ext cx="185991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100.05</a:t>
            </a:r>
          </a:p>
        </p:txBody>
      </p:sp>
      <p:sp>
        <p:nvSpPr>
          <p:cNvPr id="12" name="矩形 11"/>
          <p:cNvSpPr/>
          <p:nvPr/>
        </p:nvSpPr>
        <p:spPr>
          <a:xfrm>
            <a:off x="692150" y="3310890"/>
            <a:ext cx="185991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0.061</a:t>
            </a:r>
          </a:p>
        </p:txBody>
      </p:sp>
      <p:sp>
        <p:nvSpPr>
          <p:cNvPr id="13" name="矩形 12"/>
          <p:cNvSpPr/>
          <p:nvPr/>
        </p:nvSpPr>
        <p:spPr>
          <a:xfrm>
            <a:off x="3171825" y="3310890"/>
            <a:ext cx="185991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63.005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14282" y="747961"/>
            <a:ext cx="864399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非洲象是陆地上最大的动物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它的高度达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三点五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横线上的数写作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重达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横线上的数读作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三国人物曹操姿貌短小而神明英发。考古专家测出他的身高大约是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1.61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1.61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米读作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  </a:t>
            </a:r>
          </a:p>
        </p:txBody>
      </p:sp>
      <p:sp>
        <p:nvSpPr>
          <p:cNvPr id="15" name="矩形 14"/>
          <p:cNvSpPr/>
          <p:nvPr/>
        </p:nvSpPr>
        <p:spPr>
          <a:xfrm>
            <a:off x="3071802" y="1285866"/>
            <a:ext cx="185991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3.5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00100" y="1928808"/>
            <a:ext cx="185991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五点二五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29322" y="3214692"/>
            <a:ext cx="185991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一点六一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42977" y="3786196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28926" y="3786196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43504" y="3786196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448</Words>
  <Application>WPS 演示</Application>
  <PresentationFormat>全屏显示(16:9)</PresentationFormat>
  <Paragraphs>155</Paragraphs>
  <Slides>13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323</cp:revision>
  <dcterms:created xsi:type="dcterms:W3CDTF">2018-12-06T02:32:00Z</dcterms:created>
  <dcterms:modified xsi:type="dcterms:W3CDTF">2020-12-03T03:20:32Z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